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233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2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f3f500000971b7f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42773a299&amp;color=RGB(0,96,96)">
            <a:hlinkClick r:id="rId6" action="ppaction://hlinksldjump"/>
          </p:cNvPr>
          <p:cNvSpPr/>
          <p:nvPr/>
        </p:nvSpPr>
        <p:spPr>
          <a:xfrm>
            <a:off x="6803136" y="2523744"/>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9" name="MasterShapeName?linknodeid=4a314dfbe&amp;color=RGB(0,96,96)">
            <a:hlinkClick r:id="rId7" action="ppaction://hlinksldjump"/>
          </p:cNvPr>
          <p:cNvSpPr/>
          <p:nvPr/>
        </p:nvSpPr>
        <p:spPr>
          <a:xfrm>
            <a:off x="6803136" y="3959352"/>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语法汇</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法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语法汇</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45d906a47?pid=8da4edd1a&amp;color=0,55,96&amp;vtp=1&amp;bt=1&amp;bb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释义·理解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s</a:t>
            </a:r>
            <a:r>
              <a:rPr lang="en-US" altLang="zh-CN" sz="1800" b="1" i="0">
                <a:solidFill>
                  <a:srgbClr val="003760"/>
                </a:solidFill>
                <a:latin typeface="Times New Roman" pitchFamily="34" charset="0"/>
                <a:ea typeface="微软雅黑" pitchFamily="34" charset="-122"/>
                <a:cs typeface="Times New Roman" pitchFamily="34" charset="-120"/>
              </a:rPr>
              <a:t>ensitive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easily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upset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needing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carefully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③easily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affected</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④aware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understand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feelings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⑤able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measure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changes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敏感（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介词用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时表示对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外界的批评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嘲笑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责备等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敏感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用</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时表示对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自身的外貌或其他不自信的方面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敏感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appearance.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年轻人对他们的外表很敏感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criticism.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她一听批评就急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6" name="P_6_BD#45d906a47?pid=8da4edd1a&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449446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6#45d906a47?sp=1&amp;pid=8da4edd1a&amp;color=0,55,96&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➋</a:t>
            </a:r>
            <a:r>
              <a:rPr lang="en-US" altLang="zh-CN" sz="1800" b="1" i="0" dirty="0">
                <a:solidFill>
                  <a:srgbClr val="003760"/>
                </a:solidFill>
                <a:latin typeface="Times New Roman" pitchFamily="34" charset="0"/>
                <a:ea typeface="微软雅黑" pitchFamily="34" charset="-122"/>
                <a:cs typeface="Times New Roman" pitchFamily="34" charset="-120"/>
              </a:rPr>
              <a:t>（问题、话题）敏感的；须谨慎对待的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sensitive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Times New Roman" pitchFamily="34" charset="0"/>
                <a:ea typeface="楷体" pitchFamily="34" charset="-122"/>
                <a:cs typeface="Times New Roman" pitchFamily="34" charset="-120"/>
              </a:rPr>
              <a:t>近年来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涨工资成为一个敏感话题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baseline="-40000" dirty="0">
                <a:solidFill>
                  <a:srgbClr val="003760"/>
                </a:solidFill>
                <a:latin typeface="Times New Roman" pitchFamily="34" charset="0"/>
                <a:ea typeface="微软雅黑" pitchFamily="34" charset="-122"/>
                <a:cs typeface="Times New Roman" pitchFamily="34" charset="-120"/>
              </a:rPr>
              <a:t>［</a:t>
            </a:r>
            <a:r>
              <a:rPr lang="en-US" altLang="zh-CN" sz="1800" b="0" i="1" baseline="-40000" dirty="0">
                <a:solidFill>
                  <a:srgbClr val="003760"/>
                </a:solidFill>
                <a:latin typeface="Times New Roman" pitchFamily="34" charset="0"/>
                <a:ea typeface="微软雅黑" pitchFamily="34" charset="-122"/>
                <a:cs typeface="Times New Roman" pitchFamily="34" charset="-120"/>
              </a:rPr>
              <a:t>China</a:t>
            </a:r>
            <a:r>
              <a:rPr lang="en-US" altLang="zh-CN" sz="1800" b="0" i="1" baseline="-40000" dirty="0">
                <a:solidFill>
                  <a:srgbClr val="003760"/>
                </a:solidFill>
                <a:latin typeface="SimSun" pitchFamily="34" charset="0"/>
                <a:ea typeface="SimSun" pitchFamily="34" charset="-122"/>
                <a:cs typeface="SimSun" pitchFamily="34" charset="-120"/>
              </a:rPr>
              <a:t> </a:t>
            </a:r>
            <a:r>
              <a:rPr lang="en-US" altLang="zh-CN" sz="1800" b="0" i="1" baseline="-40000">
                <a:solidFill>
                  <a:srgbClr val="003760"/>
                </a:solidFill>
                <a:latin typeface="Times New Roman" pitchFamily="34" charset="0"/>
                <a:ea typeface="微软雅黑" pitchFamily="34" charset="-122"/>
                <a:cs typeface="Times New Roman" pitchFamily="34" charset="-120"/>
              </a:rPr>
              <a:t>Daily</a:t>
            </a:r>
            <a:r>
              <a:rPr lang="en-US" altLang="zh-CN" sz="1800" b="0" i="0" baseline="-4000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➌</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敏感的;过敏的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对某事/某物敏感/过敏</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skin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敏感的皮肤</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temperature.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这种鱼对水温非常敏感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4" name="P_6_BD#45d906a47?pid=8da4edd1a&amp;color=0,55,96&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8231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45d906a47?sp=1&amp;pid=8da4edd1a&amp;color=0,55,96&amp;mp=1&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➍</a:t>
                </a:r>
                <a:r>
                  <a:rPr lang="en-US" altLang="zh-CN" sz="1800" b="1" i="0" dirty="0">
                    <a:solidFill>
                      <a:srgbClr val="003760"/>
                    </a:solidFill>
                    <a:latin typeface="Times New Roman" pitchFamily="34" charset="0"/>
                    <a:ea typeface="微软雅黑" pitchFamily="34" charset="-122"/>
                    <a:cs typeface="Times New Roman" pitchFamily="34" charset="-120"/>
                  </a:rPr>
                  <a:t>体贴的；体恤的</a:t>
                </a:r>
                <a:r>
                  <a:rPr lang="en-US" altLang="zh-CN" sz="1800" b="1" i="0">
                    <a:solidFill>
                      <a:srgbClr val="003760"/>
                    </a:solidFill>
                    <a:latin typeface="Times New Roman" pitchFamily="34" charset="0"/>
                    <a:ea typeface="微软雅黑" pitchFamily="34" charset="-122"/>
                    <a:cs typeface="Times New Roman" pitchFamily="34" charset="-120"/>
                  </a:rPr>
                  <a:t>；善解人意的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体谅</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other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people's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feelings.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她很能体谅他人的感情</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牛津高阶</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①considerate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.体贴的；考虑周到的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②understanding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.善解人意的；体谅人的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③thoughtful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.体贴的；关切的</a:t>
                </a:r>
                <a:endParaRPr lang="en-US" altLang="zh-CN" sz="1800" dirty="0"/>
              </a:p>
            </p:txBody>
          </p:sp>
        </mc:Choice>
        <mc:Fallback>
          <p:sp>
            <p:nvSpPr>
              <p:cNvPr id="2" name="P_6#45d906a47?sp=1&amp;pid=8da4edd1a&amp;color=0,55,96&amp;mp=1&amp;vtp=1&amp;bt=1&amp;bbb=1"/>
              <p:cNvSpPr>
                <a:spLocks noRot="1" noChangeAspect="1" noMove="1" noResize="1" noEditPoints="1" noAdjustHandles="1" noChangeArrowheads="1" noChangeShapeType="1" noTextEdit="1"/>
              </p:cNvSpPr>
              <p:nvPr/>
            </p:nvSpPr>
            <p:spPr>
              <a:xfrm>
                <a:off x="502920" y="1512000"/>
                <a:ext cx="10570464" cy="2446655"/>
              </a:xfrm>
              <a:prstGeom prst="rect">
                <a:avLst/>
              </a:prstGeom>
              <a:blipFill>
                <a:blip r:embed="rId3"/>
                <a:stretch>
                  <a:fillRect l="-1384" b="-5985"/>
                </a:stretch>
              </a:blipFill>
              <a:ln/>
            </p:spPr>
            <p:txBody>
              <a:bodyPr/>
              <a:lstStyle/>
              <a:p>
                <a:r>
                  <a:rPr lang="zh-CN" altLang="en-US">
                    <a:noFill/>
                  </a:rPr>
                  <a:t> </a:t>
                </a:r>
              </a:p>
            </p:txBody>
          </p:sp>
        </mc:Fallback>
      </mc:AlternateContent>
      <p:pic>
        <p:nvPicPr>
          <p:cNvPr id="3" name="P_6_BD#45d906a47?pid=8da4edd1a&amp;color=0,55,96&amp;mp=1&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19874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6_BD#45d906a47?pid=8da4edd1a&amp;color=0,55,96&amp;mp=1&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3239" y="2915731"/>
            <a:ext cx="950976"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6#45d906a47?sp=1&amp;pid=8da4edd1a&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➎</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（仪器等）灵敏的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sensitive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electronic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cameras.</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摄影师们试图用高灵敏度的电子相机捕捉这只珍稀动物的每一个动作</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.（对他人的感受）漠不关心的；（对变化）麻木不仁的；（对事物）没有反应的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.明智的；合理的；可察觉到的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passport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number.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把你的护照号码记下来是明智的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dangers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position?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你察觉出你处境中的危险了吗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45d906a47?pid=8da4edd1a&amp;color=0,55,96&amp;mp=1&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3239" y="2823148"/>
            <a:ext cx="950976"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45d906a47?pid=8da4edd1a&amp;color=0,55,96&amp;mp=1&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323462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_BD#45d906a47?pid=8da4edd1a&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She's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usually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very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generous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hesitates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help.她通常很害羞，但很慷慨</a:t>
            </a:r>
            <a:r>
              <a:rPr lang="en-US" altLang="zh-CN" sz="1800" b="1" i="0">
                <a:solidFill>
                  <a:srgbClr val="003760"/>
                </a:solidFill>
                <a:latin typeface="Times New Roman" pitchFamily="34" charset="0"/>
                <a:ea typeface="微软雅黑" pitchFamily="34" charset="-122"/>
                <a:cs typeface="Times New Roman" pitchFamily="34" charset="-120"/>
              </a:rPr>
              <a:t>，提</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供帮助时从不犹豫。</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教材P23</a:t>
            </a:r>
            <a:endParaRPr lang="en-US" altLang="zh-CN" dirty="0"/>
          </a:p>
        </p:txBody>
      </p:sp>
      <p:pic>
        <p:nvPicPr>
          <p:cNvPr id="3" name="P_6_BD#45d906a47?pid=8da4edd1a&amp;color=0,55,96&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87218b1ab?pid=7641e1c9b&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generous</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.慷慨的，大方的</a:t>
            </a:r>
            <a:endParaRPr lang="en-US" altLang="zh-CN" sz="2200" dirty="0"/>
          </a:p>
        </p:txBody>
      </p:sp>
      <p:sp>
        <p:nvSpPr>
          <p:cNvPr id="6" name="P_6_BD#7c0a236e3?pid=87218b1ab&amp;color=0,55,96&amp;vtp=1&amp;bbb=1&amp;hb=1"/>
          <p:cNvSpPr/>
          <p:nvPr/>
        </p:nvSpPr>
        <p:spPr>
          <a:xfrm>
            <a:off x="502920" y="3288081"/>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generous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没有</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你的慷慨指导和不断鼓励</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我无法取得这么大的成就</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pic>
        <p:nvPicPr>
          <p:cNvPr id="2" name="P_6_BD#7c0a236e3?pid=87218b1ab&amp;color=0,55,96&amp;mp=1&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7c0a236e3?pid=87218b1ab&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不吝惜某物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sb对某人慷慨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sth.某人做某事真是慷慨大方。</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David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money，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friends.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戴维毫不吝惜他的时间和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金钱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因此他有很多朋友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always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kids.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她对小孩总是很大方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Christmas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gifts.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你给我们带了这么多圣诞礼物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实在是太大方了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.小气的；吝啬的；刻薄的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①generously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.慷慨地；大方地</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②generosity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.慷慨；大方；宽宏大量</a:t>
            </a:r>
            <a:endParaRPr lang="en-US" altLang="zh-CN" sz="100" dirty="0"/>
          </a:p>
        </p:txBody>
      </p:sp>
      <p:pic>
        <p:nvPicPr>
          <p:cNvPr id="5" name="P_6_BD#7c0a236e3?pid=87218b1ab&amp;color=0,55,96&amp;mp=1&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3239" y="4507168"/>
            <a:ext cx="950976"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6_BD#7c0a236e3?pid=87218b1ab&amp;color=0,55,96&amp;mp=1&amp;tib=255,255,255&amp;iip=1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49186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C_5_BD#3339956d9?pid=7641e1c9b&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hesitate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.迟疑，犹豫</a:t>
            </a:r>
            <a:endParaRPr lang="en-US" altLang="zh-CN" sz="2200" dirty="0"/>
          </a:p>
        </p:txBody>
      </p:sp>
      <p:pic>
        <p:nvPicPr>
          <p:cNvPr id="3" name="P_6_BD#5f363acf0?pid=3339956d9&amp;color=0,55,96&amp;tib=255,255,255&amp;i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05954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5f363acf0?pid=3339956d9&amp;color=0,55,96&amp;vtp=1&amp;bbb=1"/>
          <p:cNvSpPr/>
          <p:nvPr/>
        </p:nvSpPr>
        <p:spPr>
          <a:xfrm>
            <a:off x="502920" y="1995536"/>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hesitate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对（做</a:t>
            </a:r>
            <a:r>
              <a:rPr lang="en-US" altLang="zh-CN" sz="1800" b="0" i="0">
                <a:solidFill>
                  <a:srgbClr val="003760"/>
                </a:solidFill>
                <a:latin typeface="Times New Roman" pitchFamily="34" charset="0"/>
                <a:ea typeface="微软雅黑" pitchFamily="34" charset="-122"/>
                <a:cs typeface="Times New Roman" pitchFamily="34" charset="-120"/>
              </a:rPr>
              <a:t>）某事犹豫</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做某事有顾虑/疑虑</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尽管做某事；毫不犹豫地做某事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他还在犹豫要不要离开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steps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suspect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exaggerating.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一些家长对</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采取这些措施有顾虑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因为他们怀疑自己的孩子在夸大其词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Please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contact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queries.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如果您有疑问请尽管和我联系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pic>
        <p:nvPicPr>
          <p:cNvPr id="2" name="P_6_BD#5f363acf0?pid=3339956d9&amp;color=0,55,96&amp;mp=1&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5f363acf0?pid=3339956d9&amp;color=0,55,96&amp;mp=1&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hesitation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.［C,U］犹豫；踌躇</a:t>
            </a:r>
            <a:r>
              <a:rPr lang="en-US" altLang="zh-CN" sz="1800" b="0" i="0">
                <a:solidFill>
                  <a:srgbClr val="003760"/>
                </a:solidFill>
                <a:latin typeface="Times New Roman" pitchFamily="34" charset="0"/>
                <a:ea typeface="微软雅黑" pitchFamily="34" charset="-122"/>
                <a:cs typeface="Times New Roman" pitchFamily="34" charset="-120"/>
              </a:rPr>
              <a:t>；迟疑</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毫不犹豫地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一旦我决定了我想做什么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我就会毫不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犹豫地去做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②hesitant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.犹豫的；迟疑的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sth对某事犹豫/对做某事犹豫</a:t>
            </a:r>
            <a:endParaRPr lang="en-US" altLang="zh-CN" sz="1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6_BD#5f363acf0?pid=3339956d9&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volunteers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also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playing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increasingly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role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environmental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protection</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disability</a:t>
            </a:r>
            <a:r>
              <a:rPr lang="en-US" altLang="zh-CN" sz="1800" b="1" i="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assistance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many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fields.在中国，志愿者在环保</a:t>
            </a:r>
            <a:r>
              <a:rPr lang="en-US" altLang="zh-CN" sz="1800" b="1" i="0">
                <a:solidFill>
                  <a:srgbClr val="003760"/>
                </a:solidFill>
                <a:latin typeface="Times New Roman" pitchFamily="34" charset="0"/>
                <a:ea typeface="微软雅黑" pitchFamily="34" charset="-122"/>
                <a:cs typeface="Times New Roman" pitchFamily="34" charset="-120"/>
              </a:rPr>
              <a:t>、残障人士援助以及很多其他领域也</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正起到越来越重要的作用。</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教材P24</a:t>
            </a:r>
            <a:endParaRPr lang="en-US" altLang="zh-CN" dirty="0"/>
          </a:p>
        </p:txBody>
      </p:sp>
      <p:pic>
        <p:nvPicPr>
          <p:cNvPr id="3" name="P_6_BD#5f363acf0?pid=3339956d9&amp;color=0,55,96&amp;mp=1&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80e6b8ae3?pid=7641e1c9b&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assistance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.［U］帮助，援助</a:t>
            </a:r>
            <a:endParaRPr lang="en-US" altLang="zh-CN" sz="2200" dirty="0"/>
          </a:p>
        </p:txBody>
      </p:sp>
      <p:sp>
        <p:nvSpPr>
          <p:cNvPr id="6" name="P_6_BD#16fe8b8a5?pid=80e6b8ae3&amp;color=0,55,96&amp;vtp=1&amp;bbb=1"/>
          <p:cNvSpPr/>
          <p:nvPr/>
        </p:nvSpPr>
        <p:spPr>
          <a:xfrm>
            <a:off x="502920" y="3694481"/>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a:solidFill>
                  <a:srgbClr val="003760"/>
                </a:solidFill>
                <a:latin typeface="Times New Roman" pitchFamily="34" charset="0"/>
                <a:ea typeface="楷体" pitchFamily="34" charset="-122"/>
                <a:cs typeface="Times New Roman" pitchFamily="34" charset="-120"/>
              </a:rPr>
              <a:t>这家慈善机构的宗旨是向有需要的人提供帮助</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帮助某人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在某人的帮助下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task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John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当他担心不能</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按时完成任务的时候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约翰来帮他了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在弟弟的帮助下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他卖掉了一幅画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7" name="P_6_BD#16fe8b8a5?pid=80e6b8ae3&amp;color=0,55,96&amp;tib=255,255,255&amp;iip=1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16996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P_6_BD#16fe8b8a5?pid=80e6b8ae3&amp;color=0,55,96&amp;mp=1&amp;tib=255,255,255&amp;iip=1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16fe8b8a5?pid=80e6b8ae3&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assist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.帮助；协助</a:t>
            </a:r>
            <a:r>
              <a:rPr lang="en-US" altLang="zh-CN" sz="1800" b="0" i="0">
                <a:solidFill>
                  <a:srgbClr val="003760"/>
                </a:solidFill>
                <a:latin typeface="Times New Roman" pitchFamily="34" charset="0"/>
                <a:ea typeface="微软雅黑" pitchFamily="34" charset="-122"/>
                <a:cs typeface="Times New Roman" pitchFamily="34" charset="-120"/>
              </a:rPr>
              <a:t>；援助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帮助（某人）某事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帮助/协助某人做某事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employed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manager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duties.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我受雇协助经理工作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required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Professor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preparing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speech.</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你将要协助李教授准备一场演讲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②assistant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.［C］助手，助理，副手；商店店员</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.助理的；副的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James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restaurant.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詹姆斯在一家快餐店当助理厨师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d423a5b0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d423a5b0e.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Making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difference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C_4_BD#dc694dc26?pid=4a314dfbe&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过去分词作定语</a:t>
            </a:r>
            <a:endParaRPr lang="en-US" altLang="zh-CN" sz="2200" dirty="0"/>
          </a:p>
        </p:txBody>
      </p:sp>
      <p:sp>
        <p:nvSpPr>
          <p:cNvPr id="3" name="P_5#8f7e50f6e?sp=1&amp;pid=dc694dc26&amp;color=0,55,96&amp;vtp=1&amp;bbb=1"/>
          <p:cNvSpPr/>
          <p:nvPr/>
        </p:nvSpPr>
        <p:spPr>
          <a:xfrm>
            <a:off x="502920" y="2008625"/>
            <a:ext cx="10570464" cy="2865755"/>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1</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过去分词作定语的意义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（1）及物动词的过去分词作定语时，具有完成和被动两层含义。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respected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leaders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受人尊敬的领导</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boiled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开水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（2）不及物动词的过去分词作定语时，只表示动作的完成，无被动含义。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fallen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一棵倒下的树</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retired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一位退休工人</a:t>
            </a:r>
            <a:endParaRPr lang="en-US" altLang="zh-CN" sz="1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5#8f7e50f6e?sp=1&amp;pid=dc694dc26&amp;color=0,55,96&amp;vtp=1&amp;bt=1&amp;bbb=1"/>
          <p:cNvSpPr/>
          <p:nvPr/>
        </p:nvSpPr>
        <p:spPr>
          <a:xfrm>
            <a:off x="502920" y="1517904"/>
            <a:ext cx="10570464" cy="3703955"/>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过去分词作定语的位置</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（1）单个的过去分词作定语，通常放在被修饰词前，表示已经完成的动作（或没有一定时间性的动作）。</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covered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fallen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autumn.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秋天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地面被落叶覆盖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excited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激动的人们冲进了大楼</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①若被修饰词为those,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anything等代词时，过去分词要放在其后。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reported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newspapers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interested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报纸上没有什么报道使他感兴趣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②若过去分词left,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concerned等单独作定语时，必须放在所修饰的名词后面。</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person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left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我是唯一留下来的人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5_BD#8f7e50f6e?sp=1&amp;pid=dc694dc26&amp;color=0,55,96&amp;mp=1&amp;vtp=1&amp;bt=1&amp;bbb=1&amp;hb=1"/>
          <p:cNvSpPr/>
          <p:nvPr/>
        </p:nvSpPr>
        <p:spPr>
          <a:xfrm>
            <a:off x="502920" y="1508760"/>
            <a:ext cx="10570464" cy="37071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（2）过去分词短语作定语，通常放在被修饰词的后面。</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respected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他是一位受所有人尊敬的老师</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r>
              <a:rPr lang="en-US" altLang="zh-CN" sz="1800" b="0" i="0">
                <a:solidFill>
                  <a:srgbClr val="003760"/>
                </a:solidFill>
                <a:latin typeface="Times New Roman" pitchFamily="34" charset="0"/>
                <a:ea typeface="微软雅黑" pitchFamily="34" charset="-122"/>
                <a:cs typeface="Times New Roman" pitchFamily="34" charset="-120"/>
              </a:rPr>
              <a:t>respect之间是逻辑上的被动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built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last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library.</a:t>
            </a:r>
            <a:r>
              <a:rPr lang="en-US" altLang="zh-CN" sz="1800" b="0" i="0" dirty="0">
                <a:solidFill>
                  <a:srgbClr val="003760"/>
                </a:solidFill>
                <a:latin typeface="Times New Roman" pitchFamily="34" charset="0"/>
                <a:ea typeface="楷体" pitchFamily="34" charset="-122"/>
                <a:cs typeface="Times New Roman" pitchFamily="34" charset="-120"/>
              </a:rPr>
              <a:t>去年建的那座高楼是我们的图书馆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built表示被动和完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invited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your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party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昨晚被邀请参加你的晚会的那些客人是谁呢</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guests与invite之间是逻辑上的被动关系）</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blue</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Times New Roman" pitchFamily="34" charset="0"/>
                <a:ea typeface="楷体" pitchFamily="34" charset="-122"/>
                <a:cs typeface="Times New Roman" pitchFamily="34" charset="-120"/>
              </a:rPr>
              <a:t>一位穿蓝衣服的女士走进屋来</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woman与</a:t>
            </a:r>
            <a:r>
              <a:rPr lang="en-US" altLang="zh-CN" sz="1800" b="0" i="0">
                <a:solidFill>
                  <a:srgbClr val="003760"/>
                </a:solidFill>
                <a:latin typeface="Times New Roman" pitchFamily="34" charset="0"/>
                <a:ea typeface="微软雅黑" pitchFamily="34" charset="-122"/>
                <a:cs typeface="Times New Roman" pitchFamily="34" charset="-120"/>
              </a:rPr>
              <a:t>dress之间是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逻辑上的被动关系</a:t>
            </a:r>
            <a:r>
              <a:rPr lang="en-US" altLang="zh-CN" b="0" i="0" dirty="0">
                <a:solidFill>
                  <a:srgbClr val="003760"/>
                </a:solidFill>
                <a:latin typeface="Times New Roman" pitchFamily="34" charset="0"/>
                <a:ea typeface="微软雅黑" pitchFamily="34" charset="-122"/>
                <a:cs typeface="Times New Roman" pitchFamily="34" charset="-120"/>
              </a:rPr>
              <a:t>，表示状态）</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8f7e50f6e?pid=dc694dc26&amp;color=0,55,96&amp;vtp=1&amp;bt=1&amp;bbb=1&amp;hb=1"/>
          <p:cNvSpPr/>
          <p:nvPr/>
        </p:nvSpPr>
        <p:spPr>
          <a:xfrm>
            <a:off x="502920" y="1517904"/>
            <a:ext cx="10570464" cy="37069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过</a:t>
            </a:r>
            <a:r>
              <a:rPr lang="en-US" altLang="zh-CN" sz="1800" b="0" i="0">
                <a:solidFill>
                  <a:srgbClr val="003760"/>
                </a:solidFill>
                <a:latin typeface="Times New Roman" pitchFamily="34" charset="0"/>
                <a:ea typeface="微软雅黑" pitchFamily="34" charset="-122"/>
                <a:cs typeface="Times New Roman" pitchFamily="34" charset="-120"/>
              </a:rPr>
              <a:t>去分词短语作后置定语时</a:t>
            </a:r>
            <a:r>
              <a:rPr lang="en-US" altLang="zh-CN" sz="1800" b="0" i="0" dirty="0">
                <a:solidFill>
                  <a:srgbClr val="003760"/>
                </a:solidFill>
                <a:latin typeface="Times New Roman" pitchFamily="34" charset="0"/>
                <a:ea typeface="微软雅黑" pitchFamily="34" charset="-122"/>
                <a:cs typeface="Times New Roman" pitchFamily="34" charset="-120"/>
              </a:rPr>
              <a:t>，可转换为定语从句，从句中谓语动词要用被动形式。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written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Lu</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Xun</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which</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written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Lu</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Xun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我喜欢读鲁</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迅写的书</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此</a:t>
            </a:r>
            <a:r>
              <a:rPr lang="en-US" altLang="zh-CN" sz="1800" b="0" i="0">
                <a:solidFill>
                  <a:srgbClr val="003760"/>
                </a:solidFill>
                <a:latin typeface="Times New Roman" pitchFamily="34" charset="0"/>
                <a:ea typeface="微软雅黑" pitchFamily="34" charset="-122"/>
                <a:cs typeface="Times New Roman" pitchFamily="34" charset="-120"/>
              </a:rPr>
              <a:t>句中</a:t>
            </a:r>
            <a:r>
              <a:rPr lang="en-US" altLang="zh-CN" sz="1800" b="0" i="0" dirty="0">
                <a:solidFill>
                  <a:srgbClr val="003760"/>
                </a:solidFill>
                <a:latin typeface="Times New Roman" pitchFamily="34" charset="0"/>
                <a:ea typeface="微软雅黑" pitchFamily="34" charset="-122"/>
                <a:cs typeface="Times New Roman" pitchFamily="34" charset="-120"/>
              </a:rPr>
              <a:t>，过去分词短语written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Xun作books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的后置定语，表示书是被写的，并且写书的动作已经完成。</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offered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facts.=You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opinion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which</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offered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facts.</a:t>
            </a:r>
            <a:r>
              <a:rPr lang="en-US" altLang="zh-CN" sz="1800" b="0" i="0" dirty="0">
                <a:solidFill>
                  <a:srgbClr val="003760"/>
                </a:solidFill>
                <a:latin typeface="Times New Roman" pitchFamily="34" charset="0"/>
                <a:ea typeface="楷体" pitchFamily="34" charset="-122"/>
                <a:cs typeface="Times New Roman" pitchFamily="34" charset="-120"/>
              </a:rPr>
              <a:t>你不能接受别人给你的意见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除非它是以事实为根据的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此</a:t>
            </a:r>
            <a:r>
              <a:rPr lang="en-US" altLang="zh-CN" sz="1800" b="0" i="0">
                <a:solidFill>
                  <a:srgbClr val="003760"/>
                </a:solidFill>
                <a:latin typeface="Times New Roman" pitchFamily="34" charset="0"/>
                <a:ea typeface="微软雅黑" pitchFamily="34" charset="-122"/>
                <a:cs typeface="Times New Roman" pitchFamily="34" charset="-120"/>
              </a:rPr>
              <a:t>句中</a:t>
            </a:r>
            <a:r>
              <a:rPr lang="en-US" altLang="zh-CN" sz="1800" b="0" i="0" dirty="0">
                <a:solidFill>
                  <a:srgbClr val="003760"/>
                </a:solidFill>
                <a:latin typeface="Times New Roman" pitchFamily="34" charset="0"/>
                <a:ea typeface="微软雅黑" pitchFamily="34" charset="-122"/>
                <a:cs typeface="Times New Roman" pitchFamily="34" charset="-120"/>
              </a:rPr>
              <a:t>，过去分词短语offered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you作an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的后置定语，an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opinion和</a:t>
            </a:r>
            <a:r>
              <a:rPr lang="en-US" altLang="zh-CN" sz="1800" b="0" i="0">
                <a:solidFill>
                  <a:srgbClr val="003760"/>
                </a:solidFill>
                <a:latin typeface="Times New Roman" pitchFamily="34" charset="0"/>
                <a:ea typeface="微软雅黑" pitchFamily="34" charset="-122"/>
                <a:cs typeface="Times New Roman" pitchFamily="34" charset="-120"/>
              </a:rPr>
              <a:t>offer之间是逻辑上的被动关</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系</a:t>
            </a:r>
            <a:r>
              <a:rPr lang="en-US" altLang="zh-CN" b="0" i="0" dirty="0">
                <a:solidFill>
                  <a:srgbClr val="003760"/>
                </a:solidFill>
                <a:latin typeface="Times New Roman" pitchFamily="34" charset="0"/>
                <a:ea typeface="微软雅黑" pitchFamily="34" charset="-122"/>
                <a:cs typeface="Times New Roman" pitchFamily="34" charset="-120"/>
              </a:rPr>
              <a:t>，offered只表示被动，不表示完成。</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_BD#8f7e50f6e?sp=1&amp;pid=dc694dc26&amp;color=0,55,96&amp;vtp=1&amp;bt=1&amp;bbb=1&amp;hb=1"/>
          <p:cNvSpPr/>
          <p:nvPr/>
        </p:nvSpPr>
        <p:spPr>
          <a:xfrm>
            <a:off x="502920" y="1508760"/>
            <a:ext cx="10570464" cy="45421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（3）有些过去分词作定语时既可前置也可后置，意义相同</a:t>
            </a:r>
            <a:r>
              <a:rPr lang="en-US" altLang="zh-CN" sz="1800" b="0" i="0">
                <a:solidFill>
                  <a:srgbClr val="003760"/>
                </a:solidFill>
                <a:latin typeface="Times New Roman" pitchFamily="34" charset="0"/>
                <a:ea typeface="微软雅黑" pitchFamily="34" charset="-122"/>
                <a:cs typeface="Times New Roman" pitchFamily="34" charset="-120"/>
              </a:rPr>
              <a:t>；但有些过去分词置于被修饰词前后的位置不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同时</a:t>
            </a:r>
            <a:r>
              <a:rPr lang="en-US" altLang="zh-CN" sz="1800" b="0" i="0" dirty="0">
                <a:solidFill>
                  <a:srgbClr val="003760"/>
                </a:solidFill>
                <a:latin typeface="Times New Roman" pitchFamily="34" charset="0"/>
                <a:ea typeface="微软雅黑" pitchFamily="34" charset="-122"/>
                <a:cs typeface="Times New Roman" pitchFamily="34" charset="-120"/>
              </a:rPr>
              <a:t>，意义也不相同。</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repaired.=All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repaired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所有坏了的窗户</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都已经被修理好了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efficient.</a:t>
            </a:r>
            <a:r>
              <a:rPr lang="en-US" altLang="zh-CN" sz="1800" b="0" i="0" dirty="0">
                <a:solidFill>
                  <a:srgbClr val="003760"/>
                </a:solidFill>
                <a:latin typeface="Times New Roman" pitchFamily="34" charset="0"/>
                <a:ea typeface="楷体" pitchFamily="34" charset="-122"/>
                <a:cs typeface="Times New Roman" pitchFamily="34" charset="-120"/>
              </a:rPr>
              <a:t>所用的这个方法很有效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This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used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50,000</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yuan</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这是一辆只值</a:t>
            </a:r>
            <a:r>
              <a:rPr lang="en-US" altLang="zh-CN" b="0" i="0" dirty="0">
                <a:solidFill>
                  <a:srgbClr val="003760"/>
                </a:solidFill>
                <a:latin typeface="Times New Roman" pitchFamily="34" charset="0"/>
                <a:ea typeface="微软雅黑" pitchFamily="34" charset="-122"/>
                <a:cs typeface="Times New Roman" pitchFamily="34" charset="-120"/>
              </a:rPr>
              <a:t>5</a:t>
            </a:r>
            <a:r>
              <a:rPr lang="en-US" altLang="zh-CN" b="0" i="0">
                <a:solidFill>
                  <a:srgbClr val="003760"/>
                </a:solidFill>
                <a:latin typeface="Times New Roman" pitchFamily="34" charset="0"/>
                <a:ea typeface="楷体" pitchFamily="34" charset="-122"/>
                <a:cs typeface="Times New Roman" pitchFamily="34" charset="-120"/>
              </a:rPr>
              <a:t>万元的二手车</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有些词形式上是以-ed结尾，但已经变为形容词，用来说明人的感觉，意为“（某人）感到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强调状态。常用的词有interested,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surprised,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excited,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disappointed等，其对应的-ing形式指“令人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的”或“使人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的”，常用来修饰物，表示某物的性质。</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football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我们对这场枯燥无味的足球赛感到很厌烦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staff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surprised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surprising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工作人员对这个令人震惊的事实感到惊讶不已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5_BD#8f7e50f6e?pid=dc694dc26&amp;color=0,55,96&amp;tib=255,255,255&amp;iip=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40797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pic>
        <p:nvPicPr>
          <p:cNvPr id="2" name="P_5#8f7e50f6e?pid=dc694dc26&amp;color=0,55,96&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6406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5#8f7e50f6e?pid=dc694dc26&amp;color=0,55,96&amp;vtp=1&amp;bt=1&amp;bbb=1"/>
              <p:cNvSpPr/>
              <p:nvPr/>
            </p:nvSpPr>
            <p:spPr>
              <a:xfrm>
                <a:off x="502920" y="1517904"/>
                <a:ext cx="10570464" cy="4516565"/>
              </a:xfrm>
              <a:prstGeom prst="rect">
                <a:avLst/>
              </a:prstGeom>
              <a:noFill/>
              <a:ln/>
            </p:spPr>
            <p:txBody>
              <a:bodyPr wrap="none" lIns="0" tIns="0" rIns="0" bIns="0" rtlCol="0" anchor="t"/>
              <a:lstStyle/>
              <a:p>
                <a:pPr algn="l">
                  <a:lnSpc>
                    <a:spcPts val="30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现在分词</a:t>
                </a:r>
                <a:r>
                  <a:rPr lang="en-US" altLang="zh-CN" sz="1800" b="1" i="0" dirty="0">
                    <a:solidFill>
                      <a:srgbClr val="003760"/>
                    </a:solidFill>
                    <a:latin typeface="Times New Roman" pitchFamily="34" charset="0"/>
                    <a:ea typeface="微软雅黑" pitchFamily="34" charset="-122"/>
                    <a:cs typeface="Times New Roman" pitchFamily="34" charset="-120"/>
                  </a:rPr>
                  <a:t>（短语</a:t>
                </a:r>
                <a:r>
                  <a:rPr lang="en-US" altLang="zh-CN" sz="1800" b="1" i="0">
                    <a:solidFill>
                      <a:srgbClr val="003760"/>
                    </a:solidFill>
                    <a:latin typeface="Times New Roman" pitchFamily="34" charset="0"/>
                    <a:ea typeface="微软雅黑" pitchFamily="34" charset="-122"/>
                    <a:cs typeface="Times New Roman" pitchFamily="34" charset="-120"/>
                  </a:rPr>
                  <a:t>）作定语的用法</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现在分词表示的动作与被修饰词之间为逻辑上的主动关系，表示正在进行的动作或存在的状态。</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high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streets,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example,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often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across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raising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money</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looking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volunteers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Cancer</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Research</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UK,</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British</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Heart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Foundation,</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Royal</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National</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Lifeboat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Institution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比如说</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在英国的多数大街上</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你会经常碰到人们在为英国癌症研究中心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英国心脏基金</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皇家国家救生艇协会以及更多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机构</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筹集资金或者招募志愿者</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教材</m:t>
                        </m:r>
                        <m:r>
                          <m:rPr>
                            <m:sty m:val="p"/>
                          </m:rP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P</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24</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（raise和look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for与</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之间是逻辑上的主动关系，raising和looking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for表示动作正在进行）</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know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boy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standing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你认识站在那边的那个男孩吗</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？（stand与the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boy之间是逻辑上</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的主动关系</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，表示动作正在进行）</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Beijing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city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bridging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ancient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modern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北京是一座古今交融的城市</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全国乙</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a:t>
                </a: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m&gt;</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bridging表示状态）</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algn="r" defTabSz="914400" rtl="0" eaLnBrk="1" fontAlgn="auto" latinLnBrk="0" hangingPunct="1">
                  <a:lnSpc>
                    <a:spcPts val="28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a:t>
                </a: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《巩固练</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》L14</a:t>
                </a:r>
                <a:endParaRPr lang="en-US" altLang="zh-CN" sz="100" dirty="0"/>
              </a:p>
            </p:txBody>
          </p:sp>
        </mc:Choice>
        <mc:Fallback>
          <p:sp>
            <p:nvSpPr>
              <p:cNvPr id="3" name="P_5#8f7e50f6e?pid=dc694dc26&amp;color=0,55,96&amp;vtp=1&amp;bt=1&amp;bbb=1"/>
              <p:cNvSpPr>
                <a:spLocks noRot="1" noChangeAspect="1" noMove="1" noResize="1" noEditPoints="1" noAdjustHandles="1" noChangeArrowheads="1" noChangeShapeType="1" noTextEdit="1"/>
              </p:cNvSpPr>
              <p:nvPr/>
            </p:nvSpPr>
            <p:spPr>
              <a:xfrm>
                <a:off x="502920" y="1517904"/>
                <a:ext cx="10570464" cy="4516565"/>
              </a:xfrm>
              <a:prstGeom prst="rect">
                <a:avLst/>
              </a:prstGeom>
              <a:blipFill>
                <a:blip r:embed="rId4"/>
                <a:stretch>
                  <a:fillRect l="-1384" t="-270" r="-1326" b="-2969"/>
                </a:stretch>
              </a:blipFill>
              <a:ln/>
            </p:spPr>
            <p:txBody>
              <a:bodyPr/>
              <a:lstStyle/>
              <a:p>
                <a:r>
                  <a:rPr lang="zh-CN" altLang="en-US">
                    <a:noFill/>
                  </a:rPr>
                  <a:t> </a:t>
                </a:r>
              </a:p>
            </p:txBody>
          </p:sp>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dde32d97d.fixed?pid=d423a5b0e&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dde32d97d.fixed?pid=d423a5b0e&amp;color=61,88,159&amp;vtp=1&amp;bbb=1"/>
          <p:cNvSpPr/>
          <p:nvPr/>
        </p:nvSpPr>
        <p:spPr>
          <a:xfrm>
            <a:off x="4608576" y="2542032"/>
            <a:ext cx="7470648" cy="1755648"/>
          </a:xfrm>
          <a:prstGeom prst="rect">
            <a:avLst/>
          </a:prstGeom>
          <a:noFill/>
          <a:ln/>
        </p:spPr>
        <p:txBody>
          <a:bodyPr wrap="none" lIns="0" tIns="0" rIns="0" bIns="0" rtlCol="0" anchor="ctr"/>
          <a:lstStyle/>
          <a:p>
            <a:pPr algn="l">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Using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language</a:t>
            </a:r>
            <a:endParaRPr lang="en-US" altLang="zh-CN" sz="54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P_3#ea1904c67?pid=dde32d97d&amp;color=0,55,96&amp;vtp=1&amp;bt=1&amp;bbb=1"/>
          <p:cNvSpPr/>
          <p:nvPr/>
        </p:nvSpPr>
        <p:spPr>
          <a:xfrm>
            <a:off x="502920" y="1512000"/>
            <a:ext cx="10570464" cy="203073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对应练习见《巩固练》L14</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sensitive,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过去分词作定语等。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2.语言技能：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掌握过去分词作定语的表达方式，并运用相关表达方式介绍人物事迹；学会描述不同人的性</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格特点。</a:t>
            </a:r>
            <a:endParaRPr lang="en-US" altLang="zh-CN" sz="1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5d6a36e6d?pid=42773a299&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9342674b8?pid=5d6a36e6d&amp;color=0,55,96&amp;vtp=1&amp;bbb=1"/>
          <p:cNvSpPr/>
          <p:nvPr/>
        </p:nvSpPr>
        <p:spPr>
          <a:xfrm>
            <a:off x="502920" y="2045175"/>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2.disease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3.territory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4.cancer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5.royal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6.institution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7.extend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辨</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extent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.延长；延期；扩大，延伸</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②extensive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lang="en-US" altLang="zh-CN" sz="1800" dirty="0"/>
          </a:p>
        </p:txBody>
      </p:sp>
      <p:sp>
        <p:nvSpPr>
          <p:cNvPr id="4" name="QB_5_AN.2_1#9342674b8.blank?pid=5d6a36e6d&amp;color=0,55,96&amp;vpa=1&amp;vtp=1&amp;bbb=1"/>
          <p:cNvSpPr/>
          <p:nvPr/>
        </p:nvSpPr>
        <p:spPr>
          <a:xfrm>
            <a:off x="1676876" y="20146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职责；使命</a:t>
            </a:r>
            <a:endParaRPr lang="en-US" altLang="zh-CN" dirty="0"/>
          </a:p>
        </p:txBody>
      </p:sp>
      <p:sp>
        <p:nvSpPr>
          <p:cNvPr id="6" name="QB_5_AN.4_1#9342674b8.blank?pid=5d6a36e6d&amp;color=0,55,96&amp;vpa=2&amp;vtp=1&amp;bbb=1"/>
          <p:cNvSpPr/>
          <p:nvPr/>
        </p:nvSpPr>
        <p:spPr>
          <a:xfrm>
            <a:off x="1626076" y="2433795"/>
            <a:ext cx="1081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疾病，病</a:t>
            </a:r>
            <a:endParaRPr lang="en-US" altLang="zh-CN" dirty="0"/>
          </a:p>
        </p:txBody>
      </p:sp>
      <p:sp>
        <p:nvSpPr>
          <p:cNvPr id="8" name="QB_5_AN.6_1#9342674b8.blank?pid=5d6a36e6d&amp;color=0,55,96&amp;vpa=3&amp;vtp=1&amp;bbb=1"/>
          <p:cNvSpPr/>
          <p:nvPr/>
        </p:nvSpPr>
        <p:spPr>
          <a:xfrm>
            <a:off x="1714976" y="28528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地区，地方</a:t>
            </a:r>
            <a:endParaRPr lang="en-US" altLang="zh-CN" dirty="0"/>
          </a:p>
        </p:txBody>
      </p:sp>
      <p:sp>
        <p:nvSpPr>
          <p:cNvPr id="10" name="QB_5_AN.8_1#9342674b8.blank?pid=5d6a36e6d&amp;color=0,55,96&amp;vpa=4&amp;vtp=1&amp;bbb=1"/>
          <p:cNvSpPr/>
          <p:nvPr/>
        </p:nvSpPr>
        <p:spPr>
          <a:xfrm>
            <a:off x="1562576" y="32719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癌症</a:t>
            </a:r>
            <a:endParaRPr lang="en-US" altLang="zh-CN" dirty="0"/>
          </a:p>
        </p:txBody>
      </p:sp>
      <p:sp>
        <p:nvSpPr>
          <p:cNvPr id="12" name="QB_5_AN.10_1#9342674b8.blank?pid=5d6a36e6d&amp;color=0,55,96&amp;vpa=5&amp;vtp=1&amp;bbb=1"/>
          <p:cNvSpPr/>
          <p:nvPr/>
        </p:nvSpPr>
        <p:spPr>
          <a:xfrm>
            <a:off x="1613376" y="36910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王室的，皇家的</a:t>
            </a:r>
            <a:endParaRPr lang="en-US" altLang="zh-CN" dirty="0"/>
          </a:p>
        </p:txBody>
      </p:sp>
      <p:sp>
        <p:nvSpPr>
          <p:cNvPr id="14" name="QB_5_AN.12_1#9342674b8.blank?pid=5d6a36e6d&amp;color=0,55,96&amp;vpa=6&amp;vtp=1&amp;bbb=1"/>
          <p:cNvSpPr/>
          <p:nvPr/>
        </p:nvSpPr>
        <p:spPr>
          <a:xfrm>
            <a:off x="1892776" y="41101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机构，团体</a:t>
            </a:r>
            <a:endParaRPr lang="en-US" altLang="zh-CN" dirty="0"/>
          </a:p>
        </p:txBody>
      </p:sp>
      <p:sp>
        <p:nvSpPr>
          <p:cNvPr id="16" name="QB_5_AN.14_1#9342674b8.blank?pid=5d6a36e6d&amp;color=0,55,96&amp;vpa=7&amp;vtp=1&amp;bbb=1"/>
          <p:cNvSpPr/>
          <p:nvPr/>
        </p:nvSpPr>
        <p:spPr>
          <a:xfrm>
            <a:off x="1562576" y="45292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持续</a:t>
            </a:r>
            <a:endParaRPr lang="en-US" altLang="zh-CN" dirty="0"/>
          </a:p>
        </p:txBody>
      </p:sp>
      <p:sp>
        <p:nvSpPr>
          <p:cNvPr id="17" name="QB_5_AN.15_1#9342674b8.blank?pid=5d6a36e6d&amp;color=0,55,96&amp;vpa=8&amp;vtp=1&amp;bbb=1"/>
          <p:cNvSpPr/>
          <p:nvPr/>
        </p:nvSpPr>
        <p:spPr>
          <a:xfrm>
            <a:off x="3550126" y="4529295"/>
            <a:ext cx="1081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延伸程度</a:t>
            </a:r>
            <a:endParaRPr lang="en-US" altLang="zh-CN" dirty="0"/>
          </a:p>
        </p:txBody>
      </p:sp>
      <p:sp>
        <p:nvSpPr>
          <p:cNvPr id="18" name="QB_5_AN.16_1#9342674b8.blank?pid=5d6a36e6d&amp;color=0,55,96&amp;vpa=9&amp;vtp=1&amp;bbb=1"/>
          <p:cNvSpPr/>
          <p:nvPr/>
        </p:nvSpPr>
        <p:spPr>
          <a:xfrm>
            <a:off x="5226526" y="452929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extension</a:t>
            </a:r>
            <a:endParaRPr lang="en-US" altLang="zh-CN" dirty="0"/>
          </a:p>
        </p:txBody>
      </p:sp>
      <p:sp>
        <p:nvSpPr>
          <p:cNvPr id="19" name="QB_5_AN.17_1#9342674b8.blank?pid=5d6a36e6d&amp;color=0,55,96&amp;vpa=10&amp;vtp=1&amp;bbb=1"/>
          <p:cNvSpPr/>
          <p:nvPr/>
        </p:nvSpPr>
        <p:spPr>
          <a:xfrm>
            <a:off x="857726" y="492744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广阔的；广泛的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fade">
                                      <p:cBhvr>
                                        <p:cTn id="55" dur="500"/>
                                        <p:tgtEl>
                                          <p:spTgt spid="1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fade">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fade">
                                      <p:cBhvr>
                                        <p:cTn id="63" dur="500"/>
                                        <p:tgtEl>
                                          <p:spTgt spid="17">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bg/>
                                          </p:spTgt>
                                        </p:tgtEl>
                                        <p:attrNameLst>
                                          <p:attrName>style.visibility</p:attrName>
                                        </p:attrNameLst>
                                      </p:cBhvr>
                                      <p:to>
                                        <p:strVal val="visible"/>
                                      </p:to>
                                    </p:set>
                                    <p:animEffect transition="in" filter="fade">
                                      <p:cBhvr>
                                        <p:cTn id="71" dur="500"/>
                                        <p:tgtEl>
                                          <p:spTgt spid="18">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8">
                                            <p:txEl>
                                              <p:pRg st="0" end="0"/>
                                            </p:txEl>
                                          </p:spTgt>
                                        </p:tgtEl>
                                        <p:attrNameLst>
                                          <p:attrName>style.visibility</p:attrName>
                                        </p:attrNameLst>
                                      </p:cBhvr>
                                      <p:to>
                                        <p:strVal val="visible"/>
                                      </p:to>
                                    </p:set>
                                    <p:animEffect transition="in" filter="fade">
                                      <p:cBhvr>
                                        <p:cTn id="74" dur="500"/>
                                        <p:tgtEl>
                                          <p:spTgt spid="18">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9">
                                            <p:bg/>
                                          </p:spTgt>
                                        </p:tgtEl>
                                        <p:attrNameLst>
                                          <p:attrName>style.visibility</p:attrName>
                                        </p:attrNameLst>
                                      </p:cBhvr>
                                      <p:to>
                                        <p:strVal val="visible"/>
                                      </p:to>
                                    </p:set>
                                    <p:animEffect transition="in" filter="fade">
                                      <p:cBhvr>
                                        <p:cTn id="79" dur="500"/>
                                        <p:tgtEl>
                                          <p:spTgt spid="19">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xEl>
                                              <p:pRg st="0" end="0"/>
                                            </p:txEl>
                                          </p:spTgt>
                                        </p:tgtEl>
                                        <p:attrNameLst>
                                          <p:attrName>style.visibility</p:attrName>
                                        </p:attrNameLst>
                                      </p:cBhvr>
                                      <p:to>
                                        <p:strVal val="visible"/>
                                      </p:to>
                                    </p:set>
                                    <p:animEffect transition="in" filter="fade">
                                      <p:cBhvr>
                                        <p:cTn id="82"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P spid="14" grpId="0" build="p" animBg="1"/>
      <p:bldP spid="16" grpId="0" build="p" animBg="1"/>
      <p:bldP spid="17" grpId="0" build="p" animBg="1"/>
      <p:bldP spid="18" grpId="0" build="p" animBg="1"/>
      <p:bldP spid="1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18_1#1370085d7?pid=5d6a36e6d&amp;color=0,55,96&amp;vtp=1&amp;bt=1&amp;bbb=1&amp;hb=1"/>
          <p:cNvSpPr/>
          <p:nvPr/>
        </p:nvSpPr>
        <p:spPr>
          <a:xfrm>
            <a:off x="502920" y="1508760"/>
            <a:ext cx="10570464" cy="11925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8.disability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learning/physical/</a:t>
            </a:r>
            <a:r>
              <a:rPr lang="en-US" altLang="zh-CN" sz="1800" b="0" i="0">
                <a:solidFill>
                  <a:srgbClr val="003760"/>
                </a:solidFill>
                <a:latin typeface="Times New Roman" pitchFamily="34" charset="0"/>
                <a:ea typeface="微软雅黑" pitchFamily="34" charset="-122"/>
                <a:cs typeface="Times New Roman" pitchFamily="34" charset="-120"/>
              </a:rPr>
              <a:t>mental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disability</a:t>
            </a:r>
            <a:r>
              <a:rPr lang="en-US" altLang="zh-CN" sz="1800" i="0">
                <a:solidFill>
                  <a:srgbClr val="003760"/>
                </a:solidFill>
                <a:latin typeface="SimSun" pitchFamily="34" charset="0"/>
                <a:ea typeface="SimSun" pitchFamily="34" charset="-122"/>
                <a:cs typeface="SimSun" pitchFamily="34" charset="-120"/>
              </a:rPr>
              <a:t>______________________________</a:t>
            </a:r>
          </a:p>
          <a:p>
            <a:pPr algn="l">
              <a:lnSpc>
                <a:spcPts val="3300"/>
              </a:lnSpc>
            </a:pP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.使伤残，使残废；破坏（机器或设备），</a:t>
            </a:r>
            <a:r>
              <a:rPr lang="en-US" altLang="zh-CN" sz="1800" b="0" i="0">
                <a:solidFill>
                  <a:srgbClr val="003760"/>
                </a:solidFill>
                <a:latin typeface="Times New Roman" pitchFamily="34" charset="0"/>
                <a:ea typeface="微软雅黑" pitchFamily="34" charset="-122"/>
                <a:cs typeface="Times New Roman" pitchFamily="34" charset="-120"/>
              </a:rPr>
              <a:t>使瘫痪</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.残障</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a:t>
            </a:r>
            <a:r>
              <a:rPr lang="en-US" altLang="zh-CN" b="0" i="0" dirty="0">
                <a:solidFill>
                  <a:srgbClr val="003760"/>
                </a:solidFill>
                <a:latin typeface="Times New Roman" pitchFamily="34" charset="0"/>
                <a:ea typeface="微软雅黑" pitchFamily="34" charset="-122"/>
                <a:cs typeface="Times New Roman" pitchFamily="34" charset="-120"/>
              </a:rPr>
              <a:t>；残疾的；有学习障碍的</a:t>
            </a:r>
            <a:endParaRPr lang="en-US" altLang="zh-CN" dirty="0"/>
          </a:p>
        </p:txBody>
      </p:sp>
      <p:sp>
        <p:nvSpPr>
          <p:cNvPr id="3" name="QB_5_AN.19_1#1370085d7.blank?pid=5d6a36e6d&amp;color=0,55,96&amp;vpa=11&amp;vtp=1&amp;bbb=1"/>
          <p:cNvSpPr/>
          <p:nvPr/>
        </p:nvSpPr>
        <p:spPr>
          <a:xfrm>
            <a:off x="1816576" y="14782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残疾，残障</a:t>
            </a:r>
            <a:endParaRPr lang="en-US" altLang="zh-CN" dirty="0"/>
          </a:p>
        </p:txBody>
      </p:sp>
      <p:sp>
        <p:nvSpPr>
          <p:cNvPr id="4" name="QB_5_AN.20_1#1370085d7.blank?pid=5d6a36e6d&amp;color=0,55,96&amp;vpa=12&amp;vtp=1&amp;bbb=1&amp;hb=1"/>
          <p:cNvSpPr/>
          <p:nvPr/>
        </p:nvSpPr>
        <p:spPr>
          <a:xfrm>
            <a:off x="502920" y="1478280"/>
            <a:ext cx="10570464" cy="778955"/>
          </a:xfrm>
          <a:prstGeom prst="rect">
            <a:avLst/>
          </a:prstGeom>
          <a:noFill/>
          <a:ln/>
        </p:spPr>
        <p:txBody>
          <a:bodyPr wrap="square" lIns="0" tIns="0" rIns="0" bIns="0" rtlCol="0" anchor="t"/>
          <a:lstStyle/>
          <a:p>
            <a:pPr>
              <a:lnSpc>
                <a:spcPct val="1500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b="0" i="0">
                <a:solidFill>
                  <a:srgbClr val="FF0000"/>
                </a:solidFill>
                <a:latin typeface="Times New Roman" pitchFamily="34" charset="0"/>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身体或智力上的）</a:t>
            </a:r>
            <a:r>
              <a:rPr lang="en-US" altLang="zh-CN" b="0" i="0">
                <a:solidFill>
                  <a:srgbClr val="FF0000"/>
                </a:solidFill>
                <a:latin typeface="Times New Roman" pitchFamily="34" charset="0"/>
                <a:ea typeface="微软雅黑" pitchFamily="34" charset="-122"/>
                <a:cs typeface="Times New Roman" pitchFamily="34" charset="-120"/>
              </a:rPr>
              <a:t>缺陷</a:t>
            </a:r>
            <a:r>
              <a:rPr lang="en-US" altLang="zh-CN" b="0" i="0">
                <a:solidFill>
                  <a:srgbClr val="FF0000"/>
                </a:solidFill>
                <a:latin typeface="SimSun" pitchFamily="34" charset="0"/>
                <a:ea typeface="SimSun" pitchFamily="34" charset="-122"/>
                <a:cs typeface="SimSun" pitchFamily="34" charset="-120"/>
              </a:rPr>
              <a:t> </a:t>
            </a:r>
            <a:r>
              <a:rPr lang="en-US" altLang="zh-CN" b="0" i="0">
                <a:solidFill>
                  <a:srgbClr val="FF0000"/>
                </a:solidFill>
                <a:latin typeface="Times New Roman" pitchFamily="34" charset="0"/>
                <a:ea typeface="微软雅黑" pitchFamily="34" charset="-122"/>
                <a:cs typeface="Times New Roman" pitchFamily="34" charset="-120"/>
              </a:rPr>
              <a:t>有学习</a:t>
            </a:r>
            <a:r>
              <a:rPr lang="en-US" altLang="zh-CN" b="0" i="0" dirty="0">
                <a:solidFill>
                  <a:srgbClr val="FF0000"/>
                </a:solidFill>
                <a:latin typeface="Times New Roman" pitchFamily="34" charset="0"/>
                <a:ea typeface="微软雅黑" pitchFamily="34" charset="-122"/>
                <a:cs typeface="Times New Roman" pitchFamily="34" charset="-120"/>
              </a:rPr>
              <a:t>/身体/心理障碍</a:t>
            </a:r>
            <a:endParaRPr lang="en-US" altLang="zh-CN" dirty="0"/>
          </a:p>
        </p:txBody>
      </p:sp>
      <p:sp>
        <p:nvSpPr>
          <p:cNvPr id="5" name="QB_5_AN.21_1#1370085d7.blank?pid=5d6a36e6d&amp;color=0,55,96&amp;vpa=13&amp;vtp=1&amp;bbb=1"/>
          <p:cNvSpPr/>
          <p:nvPr/>
        </p:nvSpPr>
        <p:spPr>
          <a:xfrm>
            <a:off x="2870676" y="1897380"/>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disable</a:t>
            </a:r>
            <a:endParaRPr lang="en-US" altLang="zh-CN" dirty="0"/>
          </a:p>
        </p:txBody>
      </p:sp>
      <p:sp>
        <p:nvSpPr>
          <p:cNvPr id="6" name="QB_5_AN.22_1#1370085d7.blank?pid=5d6a36e6d&amp;color=0,55,96&amp;vpa=14&amp;vtp=1&amp;bbb=1"/>
          <p:cNvSpPr/>
          <p:nvPr/>
        </p:nvSpPr>
        <p:spPr>
          <a:xfrm>
            <a:off x="9087325" y="189738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disabled</a:t>
            </a:r>
            <a:endParaRPr lang="en-US" altLang="zh-CN" dirty="0"/>
          </a:p>
        </p:txBody>
      </p:sp>
      <p:sp>
        <p:nvSpPr>
          <p:cNvPr id="7" name="QB_5_BD.23_1#bbd726d2d?pid=5d6a36e6d&amp;color=0,55,96&amp;vtp=1&amp;bbb=1&amp;hb=1"/>
          <p:cNvSpPr/>
          <p:nvPr/>
        </p:nvSpPr>
        <p:spPr>
          <a:xfrm>
            <a:off x="502920" y="274891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9.sensitive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____________________________</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敏感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adj</a:t>
            </a:r>
            <a:r>
              <a:rPr lang="en-US" altLang="zh-CN" b="0" i="0" dirty="0">
                <a:solidFill>
                  <a:srgbClr val="003760"/>
                </a:solidFill>
                <a:latin typeface="Times New Roman" pitchFamily="34" charset="0"/>
                <a:ea typeface="微软雅黑" pitchFamily="34" charset="-122"/>
                <a:cs typeface="Times New Roman" pitchFamily="34" charset="-120"/>
              </a:rPr>
              <a:t>.明智的；合理的；</a:t>
            </a:r>
            <a:r>
              <a:rPr lang="en-US" altLang="zh-CN" b="0" i="0">
                <a:solidFill>
                  <a:srgbClr val="003760"/>
                </a:solidFill>
                <a:latin typeface="Times New Roman" pitchFamily="34" charset="0"/>
                <a:ea typeface="微软雅黑" pitchFamily="34" charset="-122"/>
                <a:cs typeface="Times New Roman" pitchFamily="34" charset="-120"/>
              </a:rPr>
              <a:t>有判断力的</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n</a:t>
            </a:r>
            <a:r>
              <a:rPr lang="en-US" altLang="zh-CN" b="0" i="0" dirty="0">
                <a:solidFill>
                  <a:srgbClr val="003760"/>
                </a:solidFill>
                <a:latin typeface="Times New Roman" pitchFamily="34" charset="0"/>
                <a:ea typeface="微软雅黑" pitchFamily="34" charset="-122"/>
                <a:cs typeface="Times New Roman" pitchFamily="34" charset="-120"/>
              </a:rPr>
              <a:t>.（对某事物的）感觉</a:t>
            </a:r>
            <a:endParaRPr lang="en-US" altLang="zh-CN" dirty="0"/>
          </a:p>
        </p:txBody>
      </p:sp>
      <p:sp>
        <p:nvSpPr>
          <p:cNvPr id="8" name="QB_5_AN.24_1#bbd726d2d.blank?pid=5d6a36e6d&amp;color=0,55,96&amp;vpa=15&amp;vtp=1&amp;bbb=1"/>
          <p:cNvSpPr/>
          <p:nvPr/>
        </p:nvSpPr>
        <p:spPr>
          <a:xfrm>
            <a:off x="1943576" y="2718435"/>
            <a:ext cx="3138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敏感的，容易生气的；体恤的</a:t>
            </a:r>
            <a:endParaRPr lang="en-US" altLang="zh-CN" dirty="0"/>
          </a:p>
        </p:txBody>
      </p:sp>
      <p:sp>
        <p:nvSpPr>
          <p:cNvPr id="9" name="QB_5_AN.25_1#bbd726d2d.blank?pid=5d6a36e6d&amp;color=0,55,96&amp;vpa=16&amp;vtp=1&amp;bbb=1"/>
          <p:cNvSpPr/>
          <p:nvPr/>
        </p:nvSpPr>
        <p:spPr>
          <a:xfrm>
            <a:off x="5613876" y="2718435"/>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endParaRPr lang="en-US" altLang="zh-CN" dirty="0"/>
          </a:p>
        </p:txBody>
      </p:sp>
      <p:sp>
        <p:nvSpPr>
          <p:cNvPr id="10" name="QB_5_AN.26_1#bbd726d2d.blank?pid=5d6a36e6d&amp;color=0,55,96&amp;vpa=17&amp;vtp=1&amp;bbb=1"/>
          <p:cNvSpPr/>
          <p:nvPr/>
        </p:nvSpPr>
        <p:spPr>
          <a:xfrm>
            <a:off x="6172676" y="271843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sensitive</a:t>
            </a:r>
            <a:endParaRPr lang="en-US" altLang="zh-CN" dirty="0"/>
          </a:p>
        </p:txBody>
      </p:sp>
      <p:sp>
        <p:nvSpPr>
          <p:cNvPr id="11" name="QB_5_AN.27_1#bbd726d2d.blank?pid=5d6a36e6d&amp;color=0,55,96&amp;vpa=18&amp;vtp=1&amp;bbb=1"/>
          <p:cNvSpPr/>
          <p:nvPr/>
        </p:nvSpPr>
        <p:spPr>
          <a:xfrm>
            <a:off x="7290275" y="271843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2" name="QB_5_AN.28_1#bbd726d2d.blank?pid=5d6a36e6d&amp;color=0,55,96&amp;vpa=19&amp;vtp=1&amp;bbb=1"/>
          <p:cNvSpPr/>
          <p:nvPr/>
        </p:nvSpPr>
        <p:spPr>
          <a:xfrm>
            <a:off x="9919175" y="2718435"/>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sensible</a:t>
            </a:r>
            <a:endParaRPr lang="en-US" altLang="zh-CN" dirty="0"/>
          </a:p>
        </p:txBody>
      </p:sp>
      <p:sp>
        <p:nvSpPr>
          <p:cNvPr id="13" name="QB_5_AN.29_1#bbd726d2d.blank?pid=5d6a36e6d&amp;color=0,55,96&amp;vpa=20&amp;vtp=1&amp;bbb=1"/>
          <p:cNvSpPr/>
          <p:nvPr/>
        </p:nvSpPr>
        <p:spPr>
          <a:xfrm>
            <a:off x="4159726" y="311658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sense</a:t>
            </a:r>
            <a:endParaRPr lang="en-US" altLang="zh-CN" dirty="0"/>
          </a:p>
        </p:txBody>
      </p:sp>
      <p:sp>
        <p:nvSpPr>
          <p:cNvPr id="14" name="QB_5_BD.30_1#540abedd6?sp=1&amp;pid=5d6a36e6d&amp;color=0,55,96&amp;vtp=1&amp;bbb=1"/>
          <p:cNvSpPr/>
          <p:nvPr/>
        </p:nvSpPr>
        <p:spPr>
          <a:xfrm>
            <a:off x="502920" y="35718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10.generous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.慷慨，</a:t>
            </a:r>
            <a:r>
              <a:rPr lang="en-US" altLang="zh-CN" sz="1800" b="0" i="0">
                <a:solidFill>
                  <a:srgbClr val="003760"/>
                </a:solidFill>
                <a:latin typeface="Times New Roman" pitchFamily="34" charset="0"/>
                <a:ea typeface="微软雅黑" pitchFamily="34" charset="-122"/>
                <a:cs typeface="Times New Roman" pitchFamily="34" charset="-120"/>
              </a:rPr>
              <a:t>大方</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.慷慨地</a:t>
            </a:r>
            <a:endParaRPr lang="en-US" altLang="zh-CN" sz="1800" dirty="0"/>
          </a:p>
        </p:txBody>
      </p:sp>
      <p:sp>
        <p:nvSpPr>
          <p:cNvPr id="15" name="QB_5_AN.31_1#540abedd6.blank?pid=5d6a36e6d&amp;color=0,55,96&amp;vpa=21&amp;vtp=1&amp;bbb=1"/>
          <p:cNvSpPr/>
          <p:nvPr/>
        </p:nvSpPr>
        <p:spPr>
          <a:xfrm>
            <a:off x="2083276" y="35413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慷慨的，大方的</a:t>
            </a:r>
            <a:endParaRPr lang="en-US" altLang="zh-CN" dirty="0"/>
          </a:p>
        </p:txBody>
      </p:sp>
      <p:sp>
        <p:nvSpPr>
          <p:cNvPr id="16" name="QB_5_AN.32_1#540abedd6.blank?pid=5d6a36e6d&amp;color=0,55,96&amp;vpa=22&amp;vtp=1&amp;bbb=1"/>
          <p:cNvSpPr/>
          <p:nvPr/>
        </p:nvSpPr>
        <p:spPr>
          <a:xfrm>
            <a:off x="952976" y="3926840"/>
            <a:ext cx="1119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generosity</a:t>
            </a:r>
            <a:endParaRPr lang="en-US" altLang="zh-CN" dirty="0"/>
          </a:p>
        </p:txBody>
      </p:sp>
      <p:sp>
        <p:nvSpPr>
          <p:cNvPr id="17" name="QB_5_AN.33_1#540abedd6.blank?pid=5d6a36e6d&amp;color=0,55,96&amp;vpa=23&amp;vtp=1&amp;bbb=1"/>
          <p:cNvSpPr/>
          <p:nvPr/>
        </p:nvSpPr>
        <p:spPr>
          <a:xfrm>
            <a:off x="3893026" y="3926840"/>
            <a:ext cx="1169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generously</a:t>
            </a:r>
            <a:endParaRPr lang="en-US" altLang="zh-CN" dirty="0"/>
          </a:p>
        </p:txBody>
      </p:sp>
      <p:sp>
        <p:nvSpPr>
          <p:cNvPr id="18" name="QB_5_BD.34_1#0a39c3941?pid=5d6a36e6d&amp;color=0,55,96&amp;vtp=1&amp;bbb=1&amp;hb=1"/>
          <p:cNvSpPr/>
          <p:nvPr/>
        </p:nvSpPr>
        <p:spPr>
          <a:xfrm>
            <a:off x="502920" y="43916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11.hesitate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v</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犹豫</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毫不犹豫地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0">
                <a:solidFill>
                  <a:srgbClr val="003760"/>
                </a:solidFill>
                <a:latin typeface="Times New Roman" pitchFamily="34" charset="0"/>
                <a:ea typeface="微软雅黑" pitchFamily="34" charset="-122"/>
                <a:cs typeface="Times New Roman" pitchFamily="34" charset="-120"/>
              </a:rPr>
              <a:t>hesitant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adj</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i="0">
                <a:solidFill>
                  <a:srgbClr val="003760"/>
                </a:solidFill>
                <a:latin typeface="SimSun" pitchFamily="34" charset="0"/>
                <a:ea typeface="SimSun" pitchFamily="34" charset="-122"/>
                <a:cs typeface="SimSun" pitchFamily="34" charset="-120"/>
              </a:rPr>
              <a:t>________________</a:t>
            </a:r>
            <a:endParaRPr lang="en-US" altLang="zh-CN" dirty="0"/>
          </a:p>
        </p:txBody>
      </p:sp>
      <p:sp>
        <p:nvSpPr>
          <p:cNvPr id="19" name="QB_5_AN.35_1#0a39c3941.blank?pid=5d6a36e6d&amp;color=0,55,96&amp;vpa=24&amp;vtp=1&amp;bbb=1"/>
          <p:cNvSpPr/>
          <p:nvPr/>
        </p:nvSpPr>
        <p:spPr>
          <a:xfrm>
            <a:off x="1757267" y="43611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迟疑，犹豫</a:t>
            </a:r>
            <a:endParaRPr lang="en-US" altLang="zh-CN" dirty="0"/>
          </a:p>
        </p:txBody>
      </p:sp>
      <p:sp>
        <p:nvSpPr>
          <p:cNvPr id="20" name="QB_5_AN.36_1#0a39c3941.blank?pid=5d6a36e6d&amp;color=0,55,96&amp;vpa=25&amp;vtp=1&amp;bbb=1"/>
          <p:cNvSpPr/>
          <p:nvPr/>
        </p:nvSpPr>
        <p:spPr>
          <a:xfrm>
            <a:off x="3941667" y="436118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21" name="QB_5_AN.37_1#0a39c3941.blank?pid=5d6a36e6d&amp;color=0,55,96&amp;vpa=26&amp;vtp=1&amp;bbb=1"/>
          <p:cNvSpPr/>
          <p:nvPr/>
        </p:nvSpPr>
        <p:spPr>
          <a:xfrm>
            <a:off x="5929217" y="4361180"/>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without</a:t>
            </a:r>
            <a:endParaRPr lang="en-US" altLang="zh-CN" dirty="0"/>
          </a:p>
        </p:txBody>
      </p:sp>
      <p:sp>
        <p:nvSpPr>
          <p:cNvPr id="22" name="QB_5_AN.38_1#0a39c3941.blank?pid=5d6a36e6d&amp;color=0,55,96&amp;vpa=27&amp;vtp=1&amp;bbb=1"/>
          <p:cNvSpPr/>
          <p:nvPr/>
        </p:nvSpPr>
        <p:spPr>
          <a:xfrm>
            <a:off x="6970617" y="436118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23" name="QB_5_AN.39_1#0a39c3941.blank?pid=5d6a36e6d&amp;color=0,55,96&amp;vpa=28&amp;vtp=1&amp;bbb=1"/>
          <p:cNvSpPr/>
          <p:nvPr/>
        </p:nvSpPr>
        <p:spPr>
          <a:xfrm>
            <a:off x="857726" y="475932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犹豫的；踌躇的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1" grpId="0" build="p" animBg="1"/>
      <p:bldP spid="12" grpId="0" build="p" animBg="1"/>
      <p:bldP spid="13" grpId="0" build="p" animBg="1"/>
      <p:bldP spid="15" grpId="0" build="p" animBg="1"/>
      <p:bldP spid="16" grpId="0" build="p" animBg="1"/>
      <p:bldP spid="17" grpId="0" build="p" animBg="1"/>
      <p:bldP spid="19" grpId="0" build="p" animBg="1"/>
      <p:bldP spid="20" grpId="0" build="p" animBg="1"/>
      <p:bldP spid="21" grpId="0" build="p" animBg="1"/>
      <p:bldP spid="22" grpId="0" build="p" animBg="1"/>
      <p:bldP spid="2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B_5_BD.40_1#1ee84644a?sp=1&amp;pid=5d6a36e6d&amp;color=0,55,96&amp;mp=1&amp;vtp=1&amp;bt=1&amp;bbb=1&amp;hb=1"/>
          <p:cNvSpPr/>
          <p:nvPr/>
        </p:nvSpPr>
        <p:spPr>
          <a:xfrm>
            <a:off x="502920" y="1508759"/>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12.assistance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搭配with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a:solidFill>
                  <a:srgbClr val="003760"/>
                </a:solidFill>
                <a:latin typeface="Times New Roman" pitchFamily="34" charset="0"/>
                <a:ea typeface="微软雅黑" pitchFamily="34" charset="-122"/>
                <a:cs typeface="Times New Roman" pitchFamily="34" charset="-120"/>
              </a:rPr>
              <a:t>/sth</a:t>
            </a:r>
            <a:r>
              <a:rPr lang="en-US" altLang="zh-CN" sz="1800" i="0">
                <a:solidFill>
                  <a:srgbClr val="003760"/>
                </a:solidFill>
                <a:latin typeface="SimSun" pitchFamily="34" charset="0"/>
                <a:ea typeface="SimSun" pitchFamily="34" charset="-122"/>
                <a:cs typeface="SimSun" pitchFamily="34" charset="-120"/>
              </a:rPr>
              <a:t>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助手</a:t>
            </a:r>
            <a:r>
              <a:rPr lang="en-US" altLang="zh-CN" b="0" i="0" dirty="0">
                <a:solidFill>
                  <a:srgbClr val="003760"/>
                </a:solidFill>
                <a:latin typeface="Times New Roman" pitchFamily="34" charset="0"/>
                <a:ea typeface="微软雅黑" pitchFamily="34" charset="-122"/>
                <a:cs typeface="Times New Roman" pitchFamily="34" charset="-120"/>
              </a:rPr>
              <a:t>，助理</a:t>
            </a:r>
            <a:r>
              <a:rPr lang="en-US" altLang="zh-CN" b="0" i="0">
                <a:solidFill>
                  <a:srgbClr val="003760"/>
                </a:solidFill>
                <a:latin typeface="Times New Roman" pitchFamily="34" charset="0"/>
                <a:ea typeface="微软雅黑" pitchFamily="34" charset="-122"/>
                <a:cs typeface="Times New Roman" pitchFamily="34" charset="-120"/>
              </a:rPr>
              <a:t>，副手</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.协助；帮助</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13.registration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.记录，登记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②registry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14.confirmation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.证实，证明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17.cheer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lang="en-US" altLang="zh-CN" dirty="0"/>
          </a:p>
        </p:txBody>
      </p:sp>
      <p:sp>
        <p:nvSpPr>
          <p:cNvPr id="4" name="QB_5_AN.41_1#1ee84644a.blank?pid=5d6a36e6d&amp;color=0,55,96&amp;mp=1&amp;vpa=29&amp;vtp=1&amp;bbb=1"/>
          <p:cNvSpPr/>
          <p:nvPr/>
        </p:nvSpPr>
        <p:spPr>
          <a:xfrm>
            <a:off x="1994376" y="1478279"/>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帮助，援助</a:t>
            </a:r>
            <a:endParaRPr lang="en-US" altLang="zh-CN" dirty="0"/>
          </a:p>
        </p:txBody>
      </p:sp>
      <p:sp>
        <p:nvSpPr>
          <p:cNvPr id="5" name="QB_5_AN.42_1#1ee84644a.blank?pid=5d6a36e6d&amp;color=0,55,96&amp;mp=1&amp;vpa=30&amp;vtp=1&amp;bbb=1"/>
          <p:cNvSpPr/>
          <p:nvPr/>
        </p:nvSpPr>
        <p:spPr>
          <a:xfrm>
            <a:off x="6693375" y="1478279"/>
            <a:ext cx="228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在某人/某物的帮助下</a:t>
            </a:r>
            <a:endParaRPr lang="en-US" altLang="zh-CN" dirty="0"/>
          </a:p>
        </p:txBody>
      </p:sp>
      <p:sp>
        <p:nvSpPr>
          <p:cNvPr id="6" name="QB_5_AN.43_1#1ee84644a.blank?pid=5d6a36e6d&amp;color=0,55,96&amp;mp=1&amp;vpa=31&amp;vtp=1&amp;bbb=1"/>
          <p:cNvSpPr/>
          <p:nvPr/>
        </p:nvSpPr>
        <p:spPr>
          <a:xfrm>
            <a:off x="9817575" y="1478279"/>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assistant</a:t>
            </a:r>
            <a:endParaRPr lang="en-US" altLang="zh-CN" dirty="0"/>
          </a:p>
        </p:txBody>
      </p:sp>
      <p:sp>
        <p:nvSpPr>
          <p:cNvPr id="7" name="QB_5_AN.44_1#1ee84644a.blank?pid=5d6a36e6d&amp;color=0,55,96&amp;mp=1&amp;vpa=32&amp;vtp=1&amp;bbb=1"/>
          <p:cNvSpPr/>
          <p:nvPr/>
        </p:nvSpPr>
        <p:spPr>
          <a:xfrm>
            <a:off x="724376" y="2316479"/>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t>
            </a:r>
            <a:endParaRPr lang="en-US" altLang="zh-CN" dirty="0"/>
          </a:p>
        </p:txBody>
      </p:sp>
      <p:sp>
        <p:nvSpPr>
          <p:cNvPr id="10" name="QB_5_AN.46_1#1ee84644a.blank?pid=5d6a36e6d&amp;color=0,55,96&amp;vpa=33&amp;vtp=1&amp;bbb=1"/>
          <p:cNvSpPr/>
          <p:nvPr/>
        </p:nvSpPr>
        <p:spPr>
          <a:xfrm>
            <a:off x="2121376" y="2735579"/>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登记，注册</a:t>
            </a:r>
            <a:endParaRPr lang="en-US" altLang="zh-CN" dirty="0"/>
          </a:p>
        </p:txBody>
      </p:sp>
      <p:sp>
        <p:nvSpPr>
          <p:cNvPr id="11" name="QB_5_AN.47_1#1ee84644a.blank?pid=5d6a36e6d&amp;color=0,55,96&amp;vpa=34&amp;vtp=1&amp;bbb=1"/>
          <p:cNvSpPr/>
          <p:nvPr/>
        </p:nvSpPr>
        <p:spPr>
          <a:xfrm>
            <a:off x="4293076" y="2722879"/>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register</a:t>
            </a:r>
            <a:endParaRPr lang="en-US" altLang="zh-CN" dirty="0"/>
          </a:p>
        </p:txBody>
      </p:sp>
      <p:sp>
        <p:nvSpPr>
          <p:cNvPr id="12" name="QB_5_AN.48_1#1ee84644a.blank?pid=5d6a36e6d&amp;color=0,55,96&amp;vpa=35&amp;vtp=1&amp;bbb=1"/>
          <p:cNvSpPr/>
          <p:nvPr/>
        </p:nvSpPr>
        <p:spPr>
          <a:xfrm>
            <a:off x="1721326" y="3154679"/>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登记处；注册处；档案处</a:t>
            </a:r>
            <a:endParaRPr lang="en-US" altLang="zh-CN" dirty="0"/>
          </a:p>
        </p:txBody>
      </p:sp>
      <p:sp>
        <p:nvSpPr>
          <p:cNvPr id="14" name="QB_5_AN.50_1#1ee84644a.blank?pid=5d6a36e6d&amp;color=0,55,96&amp;vpa=36&amp;vtp=1&amp;bbb=1"/>
          <p:cNvSpPr/>
          <p:nvPr/>
        </p:nvSpPr>
        <p:spPr>
          <a:xfrm>
            <a:off x="2261076" y="3573779"/>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证实，证明</a:t>
            </a:r>
            <a:endParaRPr lang="en-US" altLang="zh-CN" dirty="0"/>
          </a:p>
        </p:txBody>
      </p:sp>
      <p:sp>
        <p:nvSpPr>
          <p:cNvPr id="15" name="QB_5_AN.51_1#1ee84644a.blank?pid=5d6a36e6d&amp;color=0,55,96&amp;vpa=37&amp;vtp=1&amp;bbb=1"/>
          <p:cNvSpPr/>
          <p:nvPr/>
        </p:nvSpPr>
        <p:spPr>
          <a:xfrm>
            <a:off x="4077176" y="3573779"/>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confirm</a:t>
            </a:r>
            <a:endParaRPr lang="en-US" altLang="zh-CN" dirty="0"/>
          </a:p>
        </p:txBody>
      </p:sp>
      <p:sp>
        <p:nvSpPr>
          <p:cNvPr id="17" name="QB_5_AN.53_1#1ee84644a.blank?pid=5d6a36e6d&amp;color=0,55,96&amp;vpa=38&amp;vtp=1&amp;bbb=1"/>
          <p:cNvSpPr/>
          <p:nvPr/>
        </p:nvSpPr>
        <p:spPr>
          <a:xfrm>
            <a:off x="1632426" y="3992879"/>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开始从事；占据</a:t>
            </a:r>
            <a:endParaRPr lang="en-US" altLang="zh-CN" dirty="0"/>
          </a:p>
        </p:txBody>
      </p:sp>
      <p:sp>
        <p:nvSpPr>
          <p:cNvPr id="19" name="QB_5_AN.55_1#1ee84644a.blank?pid=5d6a36e6d&amp;color=0,55,96&amp;vpa=39&amp;vtp=1&amp;bbb=1"/>
          <p:cNvSpPr/>
          <p:nvPr/>
        </p:nvSpPr>
        <p:spPr>
          <a:xfrm>
            <a:off x="2267426" y="4411979"/>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提出；想出</a:t>
            </a:r>
            <a:endParaRPr lang="en-US" altLang="zh-CN" dirty="0"/>
          </a:p>
        </p:txBody>
      </p:sp>
      <p:sp>
        <p:nvSpPr>
          <p:cNvPr id="21" name="QB_5_AN.57_1#1ee84644a.blank?pid=5d6a36e6d&amp;color=0,55,96&amp;vpa=40&amp;vtp=1&amp;bbb=1"/>
          <p:cNvSpPr/>
          <p:nvPr/>
        </p:nvSpPr>
        <p:spPr>
          <a:xfrm>
            <a:off x="1975326" y="4810124"/>
            <a:ext cx="17668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使</a:t>
            </a:r>
            <a:r>
              <a:rPr lang="en-US" altLang="zh-CN" b="0" i="0" dirty="0">
                <a:solidFill>
                  <a:srgbClr val="FF0000"/>
                </a:solidFill>
                <a:latin typeface="SimSun" panose="02010600030101010101" pitchFamily="2" charset="-122"/>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振作起来</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bg/>
                                          </p:spTgt>
                                        </p:tgtEl>
                                        <p:attrNameLst>
                                          <p:attrName>style.visibility</p:attrName>
                                        </p:attrNameLst>
                                      </p:cBhvr>
                                      <p:to>
                                        <p:strVal val="visible"/>
                                      </p:to>
                                    </p:set>
                                    <p:animEffect transition="in" filter="fade">
                                      <p:cBhvr>
                                        <p:cTn id="87" dur="500"/>
                                        <p:tgtEl>
                                          <p:spTgt spid="19">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500"/>
                                        <p:tgtEl>
                                          <p:spTgt spid="19">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
                                            <p:bg/>
                                          </p:spTgt>
                                        </p:tgtEl>
                                        <p:attrNameLst>
                                          <p:attrName>style.visibility</p:attrName>
                                        </p:attrNameLst>
                                      </p:cBhvr>
                                      <p:to>
                                        <p:strVal val="visible"/>
                                      </p:to>
                                    </p:set>
                                    <p:animEffect transition="in" filter="fade">
                                      <p:cBhvr>
                                        <p:cTn id="95" dur="500"/>
                                        <p:tgtEl>
                                          <p:spTgt spid="21">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1">
                                            <p:txEl>
                                              <p:pRg st="0" end="0"/>
                                            </p:txEl>
                                          </p:spTgt>
                                        </p:tgtEl>
                                        <p:attrNameLst>
                                          <p:attrName>style.visibility</p:attrName>
                                        </p:attrNameLst>
                                      </p:cBhvr>
                                      <p:to>
                                        <p:strVal val="visible"/>
                                      </p:to>
                                    </p:set>
                                    <p:animEffect transition="in" filter="fade">
                                      <p:cBhvr>
                                        <p:cTn id="98"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10" grpId="0" build="p" animBg="1"/>
      <p:bldP spid="11" grpId="0" build="p" animBg="1"/>
      <p:bldP spid="12" grpId="0" build="p" animBg="1"/>
      <p:bldP spid="14" grpId="0" build="p" animBg="1"/>
      <p:bldP spid="15" grpId="0" build="p" animBg="1"/>
      <p:bldP spid="17" grpId="0" build="p" animBg="1"/>
      <p:bldP spid="19" grpId="0" build="p" animBg="1"/>
      <p:bldP spid="2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7641e1c9b?pid=42773a299&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_BD#3abe0e88b?pid=7641e1c9b&amp;color=0,55,96&amp;vtp=1&amp;bbb=1&amp;hb=1"/>
          <p:cNvSpPr/>
          <p:nvPr/>
        </p:nvSpPr>
        <p:spPr>
          <a:xfrm>
            <a:off x="502920" y="2045175"/>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He's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sensitive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rather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serious,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which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sometimes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makes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appear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little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bookish</a:t>
            </a:r>
            <a:r>
              <a:rPr lang="en-US" altLang="zh-CN" sz="1800" b="1" i="0">
                <a:solidFill>
                  <a:srgbClr val="003760"/>
                </a:solidFill>
                <a:latin typeface="Times New Roman" pitchFamily="34" charset="0"/>
                <a:ea typeface="微软雅黑" pitchFamily="34" charset="-122"/>
                <a:cs typeface="Times New Roman" pitchFamily="34" charset="-120"/>
              </a:rPr>
              <a:t>.他很敏</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感</a:t>
            </a:r>
            <a:r>
              <a:rPr lang="en-US" altLang="zh-CN" b="1" i="0" dirty="0">
                <a:solidFill>
                  <a:srgbClr val="003760"/>
                </a:solidFill>
                <a:latin typeface="Times New Roman" pitchFamily="34" charset="0"/>
                <a:ea typeface="微软雅黑" pitchFamily="34" charset="-122"/>
                <a:cs typeface="Times New Roman" pitchFamily="34" charset="-120"/>
              </a:rPr>
              <a:t>，而且相当严肃，</a:t>
            </a:r>
            <a:r>
              <a:rPr lang="en-US" altLang="zh-CN" b="1" i="0">
                <a:solidFill>
                  <a:srgbClr val="003760"/>
                </a:solidFill>
                <a:latin typeface="Times New Roman" pitchFamily="34" charset="0"/>
                <a:ea typeface="微软雅黑" pitchFamily="34" charset="-122"/>
                <a:cs typeface="Times New Roman" pitchFamily="34" charset="-120"/>
              </a:rPr>
              <a:t>这有时候会使他显得有点儿书生气。</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教材P23</a:t>
            </a:r>
            <a:endParaRPr lang="en-US" altLang="zh-CN" dirty="0"/>
          </a:p>
        </p:txBody>
      </p:sp>
      <p:pic>
        <p:nvPicPr>
          <p:cNvPr id="4" name="P_5_BD#3abe0e88b?pid=7641e1c9b&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86864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8da4edd1a?pid=7641e1c9b&amp;color=0,55,96&amp;vtp=1&amp;bbb=1"/>
          <p:cNvSpPr/>
          <p:nvPr/>
        </p:nvSpPr>
        <p:spPr>
          <a:xfrm>
            <a:off x="502920" y="33165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sensitive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7" name="P_6#45d906a47?sp=1&amp;pid=8da4edd1a&amp;color=0,55,96&amp;vtp=1&amp;bbb=1"/>
          <p:cNvSpPr/>
          <p:nvPr/>
        </p:nvSpPr>
        <p:spPr>
          <a:xfrm>
            <a:off x="502920" y="3812906"/>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➊</a:t>
            </a:r>
            <a:r>
              <a:rPr lang="en-US" altLang="zh-CN" sz="1800" b="1" i="0" dirty="0">
                <a:solidFill>
                  <a:srgbClr val="003760"/>
                </a:solidFill>
                <a:latin typeface="Times New Roman" pitchFamily="34" charset="0"/>
                <a:ea typeface="微软雅黑" pitchFamily="34" charset="-122"/>
                <a:cs typeface="Times New Roman" pitchFamily="34" charset="-120"/>
              </a:rPr>
              <a:t>神经过敏的；易生气的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sensitive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Times New Roman" pitchFamily="34" charset="0"/>
                <a:ea typeface="楷体" pitchFamily="34" charset="-122"/>
                <a:cs typeface="Times New Roman" pitchFamily="34" charset="-120"/>
              </a:rPr>
              <a:t>心思敏感的小孩</a:t>
            </a:r>
            <a:endParaRPr lang="en-US" altLang="zh-CN" sz="18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1758</Words>
  <Application>Microsoft Office PowerPoint</Application>
  <PresentationFormat>宽屏</PresentationFormat>
  <Paragraphs>244</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2024-10-09T09:28:49Z</dcterms:created>
  <dcterms:modified xsi:type="dcterms:W3CDTF">2024-10-09T09:31:00Z</dcterms:modified>
  <cp:category/>
  <cp:contentStatus/>
</cp:coreProperties>
</file>